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59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82" r:id="rId16"/>
    <p:sldId id="275" r:id="rId17"/>
    <p:sldId id="276" r:id="rId18"/>
    <p:sldId id="283" r:id="rId19"/>
    <p:sldId id="278" r:id="rId20"/>
    <p:sldId id="279" r:id="rId21"/>
    <p:sldId id="285" r:id="rId22"/>
    <p:sldId id="280" r:id="rId23"/>
    <p:sldId id="284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95000"/>
            </a:lnSpc>
            <a:spcAft>
              <a:spcPts val="0"/>
            </a:spcAft>
          </a:pPr>
          <a:r>
            <a:rPr lang="ru-RU" sz="1800" b="1" u="sng" dirty="0"/>
            <a:t>1. Определение основной задачи.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- Провести статистический анализ данных;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- Определить факторы, </a:t>
          </a:r>
          <a:r>
            <a:rPr lang="ru-RU" sz="1600" b="0" i="0" dirty="0"/>
            <a:t>влияющие на формирование потребительских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0" i="0" dirty="0"/>
            <a:t>привычек потребления шоколада.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95000"/>
            </a:lnSpc>
            <a:spcAft>
              <a:spcPts val="0"/>
            </a:spcAft>
          </a:pPr>
          <a:r>
            <a:rPr lang="ru-RU" sz="1800" b="1" u="sng" dirty="0"/>
            <a:t>2. Источник данных.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Базы данных с сайтов </a:t>
          </a:r>
          <a:r>
            <a:rPr lang="en-US" sz="1600" dirty="0" err="1"/>
            <a:t>Kaggle</a:t>
          </a:r>
          <a:r>
            <a:rPr lang="en-US" sz="1600" dirty="0"/>
            <a:t>, World Bank Group, FAOSTAT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1" u="sng" dirty="0"/>
            <a:t>Методы исследования:</a:t>
          </a:r>
          <a:r>
            <a:rPr lang="ru-RU" sz="1600" dirty="0"/>
            <a:t>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i="0" dirty="0"/>
            <a:t>Описательная статистика; Корреляционный анализ; Регрессионный анализ;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0" i="0" dirty="0"/>
            <a:t>Методы статистического сравнения групп</a:t>
          </a:r>
          <a:endParaRPr lang="ru-RU" sz="1600" i="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E10169FF-C79C-422C-B43C-DCB4DE07B49B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3. Сбор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Поиск и выгрузка данных с сайтов </a:t>
          </a:r>
          <a:r>
            <a:rPr lang="en-US" sz="1600" dirty="0" err="1"/>
            <a:t>Kaggle</a:t>
          </a:r>
          <a:r>
            <a:rPr lang="en-US" sz="1600" dirty="0"/>
            <a:t>, World Bank Group, FAOSTAT</a:t>
          </a:r>
          <a:endParaRPr lang="ru-RU" sz="1600" dirty="0"/>
        </a:p>
      </dgm:t>
    </dgm:pt>
    <dgm:pt modelId="{9175EC08-4D4D-4EA3-A3A1-86B4DBA6CAD6}" type="parTrans" cxnId="{05C73A19-C22D-4FC6-A893-E4B2B8E4EF03}">
      <dgm:prSet/>
      <dgm:spPr/>
      <dgm:t>
        <a:bodyPr/>
        <a:lstStyle/>
        <a:p>
          <a:endParaRPr lang="ru-RU"/>
        </a:p>
      </dgm:t>
    </dgm:pt>
    <dgm:pt modelId="{AE3D9694-E1D3-4D75-9010-5E91775A8B9E}" type="sibTrans" cxnId="{05C73A19-C22D-4FC6-A893-E4B2B8E4EF03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B8E259A-5C98-43B0-ACFD-FCB266DA2E54}" type="pres">
      <dgm:prSet presAssocID="{E10169FF-C79C-422C-B43C-DCB4DE07B49B}" presName="boxAndChildren" presStyleCnt="0"/>
      <dgm:spPr/>
    </dgm:pt>
    <dgm:pt modelId="{E8A261C9-DB61-46F9-A465-A980052F8C5C}" type="pres">
      <dgm:prSet presAssocID="{E10169FF-C79C-422C-B43C-DCB4DE07B49B}" presName="parentTextBox" presStyleLbl="node1" presStyleIdx="0" presStyleCnt="3"/>
      <dgm:spPr/>
      <dgm:t>
        <a:bodyPr/>
        <a:lstStyle/>
        <a:p>
          <a:endParaRPr lang="ru-RU"/>
        </a:p>
      </dgm:t>
    </dgm:pt>
    <dgm:pt modelId="{9F5653B5-7D17-4A58-BD23-704182D113E3}" type="pres">
      <dgm:prSet presAssocID="{5E09FE63-7BBD-4E49-9C0F-48C642962965}" presName="sp" presStyleCnt="0"/>
      <dgm:spPr/>
    </dgm:pt>
    <dgm:pt modelId="{82C992A1-33AD-4DE7-9967-E980D0D9BE17}" type="pres">
      <dgm:prSet presAssocID="{256D3B79-4448-434B-A5C9-ECC2642F07FC}" presName="arrowAndChildren" presStyleCnt="0"/>
      <dgm:spPr/>
    </dgm:pt>
    <dgm:pt modelId="{57237E93-4A81-4A46-B466-574DE9444707}" type="pres">
      <dgm:prSet presAssocID="{256D3B79-4448-434B-A5C9-ECC2642F07FC}" presName="parentTextArrow" presStyleLbl="node1" presStyleIdx="1" presStyleCnt="3" custScaleY="122097" custLinFactNeighborX="-436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2" presStyleCnt="3" custScaleY="109690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DF697D64-8D98-4D74-8CA4-83652DA22B7E}" type="presOf" srcId="{256D3B79-4448-434B-A5C9-ECC2642F07FC}" destId="{57237E93-4A81-4A46-B466-574DE9444707}" srcOrd="0" destOrd="0" presId="urn:microsoft.com/office/officeart/2005/8/layout/process4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2E8B11AE-A01D-4613-8092-30512B2FE6EB}" type="presOf" srcId="{E10169FF-C79C-422C-B43C-DCB4DE07B49B}" destId="{E8A261C9-DB61-46F9-A465-A980052F8C5C}" srcOrd="0" destOrd="0" presId="urn:microsoft.com/office/officeart/2005/8/layout/process4"/>
    <dgm:cxn modelId="{05C73A19-C22D-4FC6-A893-E4B2B8E4EF03}" srcId="{01B53B7D-3858-4550-A08A-00EFDFC8ACDD}" destId="{E10169FF-C79C-422C-B43C-DCB4DE07B49B}" srcOrd="2" destOrd="0" parTransId="{9175EC08-4D4D-4EA3-A3A1-86B4DBA6CAD6}" sibTransId="{AE3D9694-E1D3-4D75-9010-5E91775A8B9E}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B20D2C44-CC2A-4E54-86ED-2AD004C21362}" type="presParOf" srcId="{0A16EA0A-B413-474A-B68C-1F7FFC31CD71}" destId="{5B8E259A-5C98-43B0-ACFD-FCB266DA2E54}" srcOrd="0" destOrd="0" presId="urn:microsoft.com/office/officeart/2005/8/layout/process4"/>
    <dgm:cxn modelId="{11DC2CD2-01F1-47DE-B090-8E9E0AC6A44B}" type="presParOf" srcId="{5B8E259A-5C98-43B0-ACFD-FCB266DA2E54}" destId="{E8A261C9-DB61-46F9-A465-A980052F8C5C}" srcOrd="0" destOrd="0" presId="urn:microsoft.com/office/officeart/2005/8/layout/process4"/>
    <dgm:cxn modelId="{A44247E4-DE3D-46D2-AE07-474ACFBE870C}" type="presParOf" srcId="{0A16EA0A-B413-474A-B68C-1F7FFC31CD71}" destId="{9F5653B5-7D17-4A58-BD23-704182D113E3}" srcOrd="1" destOrd="0" presId="urn:microsoft.com/office/officeart/2005/8/layout/process4"/>
    <dgm:cxn modelId="{85C7809D-1046-418C-96EE-795178396097}" type="presParOf" srcId="{0A16EA0A-B413-474A-B68C-1F7FFC31CD71}" destId="{82C992A1-33AD-4DE7-9967-E980D0D9BE17}" srcOrd="2" destOrd="0" presId="urn:microsoft.com/office/officeart/2005/8/layout/process4"/>
    <dgm:cxn modelId="{86EB8677-6C52-436B-9C31-DABD5110DC5A}" type="presParOf" srcId="{82C992A1-33AD-4DE7-9967-E980D0D9BE17}" destId="{57237E93-4A81-4A46-B466-574DE9444707}" srcOrd="0" destOrd="0" presId="urn:microsoft.com/office/officeart/2005/8/layout/process4"/>
    <dgm:cxn modelId="{FB82A2BC-C478-4123-BC0F-92287FEF954B}" type="presParOf" srcId="{0A16EA0A-B413-474A-B68C-1F7FFC31CD71}" destId="{85E1E862-634E-4BBC-ACAF-9529A4C6C6D4}" srcOrd="3" destOrd="0" presId="urn:microsoft.com/office/officeart/2005/8/layout/process4"/>
    <dgm:cxn modelId="{78141C26-2C9D-450E-98C0-778422933BB6}" type="presParOf" srcId="{0A16EA0A-B413-474A-B68C-1F7FFC31CD71}" destId="{1EB8AB9D-BD54-4E1F-A1DB-9BC163B29501}" srcOrd="4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4. Очистка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Проверка целостности данных;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Преобразование типов и форматов данных;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Обработка пропущенных значений;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Обработка выбросов.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SQL (SQLite), Python (Pandas, </a:t>
          </a:r>
          <a:r>
            <a:rPr lang="en-US" sz="1600" dirty="0" err="1"/>
            <a:t>Missingno</a:t>
          </a:r>
          <a:r>
            <a:rPr lang="en-US" sz="1600" dirty="0"/>
            <a:t>, </a:t>
          </a:r>
          <a:r>
            <a:rPr lang="en-US" sz="1600" dirty="0" err="1"/>
            <a:t>Seaborn</a:t>
          </a:r>
          <a:r>
            <a:rPr lang="en-US" sz="1600" dirty="0"/>
            <a:t>, </a:t>
          </a:r>
          <a:r>
            <a:rPr lang="en-US" sz="1600" dirty="0" err="1"/>
            <a:t>Matplotlib</a:t>
          </a:r>
          <a:r>
            <a:rPr lang="en-US" sz="1600" dirty="0"/>
            <a:t>, </a:t>
          </a:r>
          <a:r>
            <a:rPr lang="en-US" sz="1600" dirty="0" err="1"/>
            <a:t>NumPy</a:t>
          </a:r>
          <a:r>
            <a:rPr lang="en-US" sz="1600" dirty="0"/>
            <a:t>), Microsoft Excel</a:t>
          </a:r>
          <a:r>
            <a:rPr lang="ru-RU" sz="1600" dirty="0"/>
            <a:t> (</a:t>
          </a:r>
          <a:r>
            <a:rPr lang="en-US" sz="1600" dirty="0"/>
            <a:t>Power Query)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5. Анализ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- </a:t>
          </a:r>
          <a:r>
            <a:rPr lang="ru-RU" sz="1600" dirty="0"/>
            <a:t>Описательный анализ;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0" i="0" dirty="0"/>
            <a:t>- Методы статистического сравнения групп (</a:t>
          </a:r>
          <a:r>
            <a:rPr lang="en-US" sz="1600" b="0" i="0" dirty="0"/>
            <a:t>t-test, test Mann–Whitney</a:t>
          </a:r>
          <a:r>
            <a:rPr lang="ru-RU" sz="1600" b="0" i="0" dirty="0"/>
            <a:t>);</a:t>
          </a:r>
          <a:endParaRPr lang="ru-RU" sz="1600" dirty="0"/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Корреляционный анализ (тепловая карта);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Регрессионный анализ;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b="0" i="0" dirty="0"/>
            <a:t>- </a:t>
          </a:r>
          <a:r>
            <a:rPr lang="ru-RU" sz="1600" b="0" i="0" dirty="0"/>
            <a:t>Машинное обучение;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0" i="0" dirty="0"/>
            <a:t>- Визуализация.</a:t>
          </a:r>
          <a:endParaRPr lang="ru-RU" sz="1600" dirty="0"/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Python (Pandas, </a:t>
          </a:r>
          <a:r>
            <a:rPr lang="en-US" sz="1600" dirty="0" err="1"/>
            <a:t>SciPy</a:t>
          </a:r>
          <a:r>
            <a:rPr lang="en-US" sz="1600" dirty="0"/>
            <a:t>, Statsmodels</a:t>
          </a:r>
          <a:r>
            <a:rPr lang="ru-RU" sz="1600" dirty="0"/>
            <a:t>,</a:t>
          </a:r>
          <a:r>
            <a:rPr lang="en-US" sz="1600" dirty="0"/>
            <a:t> </a:t>
          </a:r>
          <a:r>
            <a:rPr lang="en-US" sz="1600" dirty="0" err="1"/>
            <a:t>NumPy</a:t>
          </a:r>
          <a:r>
            <a:rPr lang="ru-RU" sz="1600" dirty="0"/>
            <a:t>, </a:t>
          </a:r>
          <a:r>
            <a:rPr lang="en-US" sz="1600" dirty="0" err="1"/>
            <a:t>Matplotlib</a:t>
          </a:r>
          <a:r>
            <a:rPr lang="en-US" sz="1600" dirty="0"/>
            <a:t>, </a:t>
          </a:r>
          <a:r>
            <a:rPr lang="en-US" sz="1600" dirty="0" err="1"/>
            <a:t>Seaborn</a:t>
          </a:r>
          <a:r>
            <a:rPr lang="en-US" sz="1600" dirty="0"/>
            <a:t>, </a:t>
          </a:r>
          <a:r>
            <a:rPr lang="en-US" sz="1600" dirty="0" err="1"/>
            <a:t>Xgboost</a:t>
          </a:r>
          <a:r>
            <a:rPr lang="en-US" sz="1600" dirty="0"/>
            <a:t>)</a:t>
          </a:r>
          <a:endParaRPr lang="ru-RU" sz="160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FA5B66-03DA-4CF2-AFD8-D272F4187C93}" type="pres">
      <dgm:prSet presAssocID="{256D3B79-4448-434B-A5C9-ECC2642F07FC}" presName="boxAndChildren" presStyleCnt="0"/>
      <dgm:spPr/>
    </dgm:pt>
    <dgm:pt modelId="{51979C70-0CDA-4B47-ABBC-8852D7CE1E73}" type="pres">
      <dgm:prSet presAssocID="{256D3B79-4448-434B-A5C9-ECC2642F07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1" presStyleCnt="2" custScaleY="89718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26452A5-710B-49BC-9EFB-30C338564ED8}" type="presOf" srcId="{256D3B79-4448-434B-A5C9-ECC2642F07FC}" destId="{51979C70-0CDA-4B47-ABBC-8852D7CE1E73}" srcOrd="0" destOrd="0" presId="urn:microsoft.com/office/officeart/2005/8/layout/process4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72AF1848-83CE-4112-901F-69B66DACA508}" type="presParOf" srcId="{0A16EA0A-B413-474A-B68C-1F7FFC31CD71}" destId="{C4FA5B66-03DA-4CF2-AFD8-D272F4187C93}" srcOrd="0" destOrd="0" presId="urn:microsoft.com/office/officeart/2005/8/layout/process4"/>
    <dgm:cxn modelId="{776568EC-510B-4F59-AF93-0EA167E55FA1}" type="presParOf" srcId="{C4FA5B66-03DA-4CF2-AFD8-D272F4187C93}" destId="{51979C70-0CDA-4B47-ABBC-8852D7CE1E73}" srcOrd="0" destOrd="0" presId="urn:microsoft.com/office/officeart/2005/8/layout/process4"/>
    <dgm:cxn modelId="{FB82A2BC-C478-4123-BC0F-92287FEF954B}" type="presParOf" srcId="{0A16EA0A-B413-474A-B68C-1F7FFC31CD71}" destId="{85E1E862-634E-4BBC-ACAF-9529A4C6C6D4}" srcOrd="1" destOrd="0" presId="urn:microsoft.com/office/officeart/2005/8/layout/process4"/>
    <dgm:cxn modelId="{78141C26-2C9D-450E-98C0-778422933BB6}" type="presParOf" srcId="{0A16EA0A-B413-474A-B68C-1F7FFC31CD71}" destId="{1EB8AB9D-BD54-4E1F-A1DB-9BC163B29501}" srcOrd="2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6. Результат исследования.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Выводы;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Интерпретация полученных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Python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7. Итоговый отчёт.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- </a:t>
          </a:r>
          <a:r>
            <a:rPr lang="ru-RU" sz="1600" dirty="0"/>
            <a:t>Создание </a:t>
          </a:r>
          <a:r>
            <a:rPr lang="en-US" sz="1600" dirty="0"/>
            <a:t>Dashboard</a:t>
          </a:r>
          <a:r>
            <a:rPr lang="ru-RU" sz="1600" dirty="0"/>
            <a:t>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Подготовка презентации.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Power BI, Microsoft PowerPoint</a:t>
          </a:r>
          <a:endParaRPr lang="ru-RU" sz="160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FA5B66-03DA-4CF2-AFD8-D272F4187C93}" type="pres">
      <dgm:prSet presAssocID="{256D3B79-4448-434B-A5C9-ECC2642F07FC}" presName="boxAndChildren" presStyleCnt="0"/>
      <dgm:spPr/>
    </dgm:pt>
    <dgm:pt modelId="{51979C70-0CDA-4B47-ABBC-8852D7CE1E73}" type="pres">
      <dgm:prSet presAssocID="{256D3B79-4448-434B-A5C9-ECC2642F07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1" presStyleCnt="2" custScaleY="106394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26452A5-710B-49BC-9EFB-30C338564ED8}" type="presOf" srcId="{256D3B79-4448-434B-A5C9-ECC2642F07FC}" destId="{51979C70-0CDA-4B47-ABBC-8852D7CE1E73}" srcOrd="0" destOrd="0" presId="urn:microsoft.com/office/officeart/2005/8/layout/process4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72AF1848-83CE-4112-901F-69B66DACA508}" type="presParOf" srcId="{0A16EA0A-B413-474A-B68C-1F7FFC31CD71}" destId="{C4FA5B66-03DA-4CF2-AFD8-D272F4187C93}" srcOrd="0" destOrd="0" presId="urn:microsoft.com/office/officeart/2005/8/layout/process4"/>
    <dgm:cxn modelId="{776568EC-510B-4F59-AF93-0EA167E55FA1}" type="presParOf" srcId="{C4FA5B66-03DA-4CF2-AFD8-D272F4187C93}" destId="{51979C70-0CDA-4B47-ABBC-8852D7CE1E73}" srcOrd="0" destOrd="0" presId="urn:microsoft.com/office/officeart/2005/8/layout/process4"/>
    <dgm:cxn modelId="{FB82A2BC-C478-4123-BC0F-92287FEF954B}" type="presParOf" srcId="{0A16EA0A-B413-474A-B68C-1F7FFC31CD71}" destId="{85E1E862-634E-4BBC-ACAF-9529A4C6C6D4}" srcOrd="1" destOrd="0" presId="urn:microsoft.com/office/officeart/2005/8/layout/process4"/>
    <dgm:cxn modelId="{78141C26-2C9D-450E-98C0-778422933BB6}" type="presParOf" srcId="{0A16EA0A-B413-474A-B68C-1F7FFC31CD71}" destId="{1EB8AB9D-BD54-4E1F-A1DB-9BC163B29501}" srcOrd="2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T-test</a:t>
          </a:r>
          <a:endParaRPr lang="en-US" sz="2400" dirty="0"/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X="-4163" custLinFactNeighborX="-100000" custLinFactNeighborY="72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Test Mann–Whitney</a:t>
          </a:r>
          <a:r>
            <a:rPr lang="ru-RU" sz="2400" b="1" dirty="0"/>
            <a:t> (</a:t>
          </a:r>
          <a:r>
            <a:rPr lang="en-US" sz="2400" b="1" dirty="0"/>
            <a:t>U-test)</a:t>
          </a:r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NeighborX="22651" custLinFactNeighborY="-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T-test</a:t>
          </a:r>
          <a:endParaRPr lang="en-US" sz="2400" dirty="0"/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X="-4163" custLinFactNeighborX="-100000" custLinFactNeighborY="72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Test Mann–Whitney</a:t>
          </a:r>
          <a:r>
            <a:rPr lang="ru-RU" sz="2400" b="1" dirty="0"/>
            <a:t> (</a:t>
          </a:r>
          <a:r>
            <a:rPr lang="en-US" sz="2400" b="1" dirty="0"/>
            <a:t>U-test)</a:t>
          </a:r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NeighborX="22651" custLinFactNeighborY="-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261C9-DB61-46F9-A465-A980052F8C5C}">
      <dsp:nvSpPr>
        <dsp:cNvPr id="0" name=""/>
        <dsp:cNvSpPr/>
      </dsp:nvSpPr>
      <dsp:spPr>
        <a:xfrm>
          <a:off x="0" y="4199512"/>
          <a:ext cx="8128000" cy="11878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3. Сбор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Поиск и выгрузка данных с сайтов </a:t>
          </a:r>
          <a:r>
            <a:rPr lang="en-US" sz="1600" kern="1200" dirty="0" err="1"/>
            <a:t>Kaggle</a:t>
          </a:r>
          <a:r>
            <a:rPr lang="en-US" sz="1600" kern="1200" dirty="0"/>
            <a:t>, World Bank Group, FAOSTAT</a:t>
          </a:r>
          <a:endParaRPr lang="ru-RU" sz="1600" kern="1200" dirty="0"/>
        </a:p>
      </dsp:txBody>
      <dsp:txXfrm>
        <a:off x="0" y="4199512"/>
        <a:ext cx="8128000" cy="1187833"/>
      </dsp:txXfrm>
    </dsp:sp>
    <dsp:sp modelId="{57237E93-4A81-4A46-B466-574DE9444707}">
      <dsp:nvSpPr>
        <dsp:cNvPr id="0" name=""/>
        <dsp:cNvSpPr/>
      </dsp:nvSpPr>
      <dsp:spPr>
        <a:xfrm rot="10800000">
          <a:off x="0" y="1986754"/>
          <a:ext cx="8128000" cy="223057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2. Источник данных.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Базы данных с сайтов </a:t>
          </a:r>
          <a:r>
            <a:rPr lang="en-US" sz="1600" kern="1200" dirty="0" err="1"/>
            <a:t>Kaggle</a:t>
          </a:r>
          <a:r>
            <a:rPr lang="en-US" sz="1600" kern="1200" dirty="0"/>
            <a:t>, World Bank Group, FAOSTAT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Методы исследования:</a:t>
          </a:r>
          <a:r>
            <a:rPr lang="ru-RU" sz="1600" kern="1200" dirty="0"/>
            <a:t>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Описательная статистика; Корреляционный анализ; Регрессионный анализ;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Методы статистического сравнения групп</a:t>
          </a:r>
          <a:endParaRPr lang="ru-RU" sz="1600" i="0" kern="1200" dirty="0"/>
        </a:p>
      </dsp:txBody>
      <dsp:txXfrm rot="10800000">
        <a:off x="0" y="1986754"/>
        <a:ext cx="8128000" cy="1449361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200391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1. Определение основной задачи.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Провести статистический анализ данных;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Определить факторы, </a:t>
          </a:r>
          <a:r>
            <a:rPr lang="ru-RU" sz="1600" b="0" i="0" kern="1200" dirty="0"/>
            <a:t>влияющие на формирование потребительских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привычек потребления шоколада.</a:t>
          </a:r>
          <a:endParaRPr lang="ru-RU" sz="1600" kern="1200" dirty="0"/>
        </a:p>
      </dsp:txBody>
      <dsp:txXfrm rot="10800000">
        <a:off x="0" y="0"/>
        <a:ext cx="8128000" cy="1302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9C70-0CDA-4B47-ABBC-8852D7CE1E73}">
      <dsp:nvSpPr>
        <dsp:cNvPr id="0" name=""/>
        <dsp:cNvSpPr/>
      </dsp:nvSpPr>
      <dsp:spPr>
        <a:xfrm>
          <a:off x="0" y="3270876"/>
          <a:ext cx="8128000" cy="2396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5. Анализ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- </a:t>
          </a:r>
          <a:r>
            <a:rPr lang="ru-RU" sz="1600" kern="1200" dirty="0"/>
            <a:t>Описательный анализ;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- Методы статистического сравнения групп (</a:t>
          </a:r>
          <a:r>
            <a:rPr lang="en-US" sz="1600" b="0" i="0" kern="1200" dirty="0"/>
            <a:t>t-test, test Mann–Whitney</a:t>
          </a:r>
          <a:r>
            <a:rPr lang="ru-RU" sz="1600" b="0" i="0" kern="1200" dirty="0"/>
            <a:t>);</a:t>
          </a:r>
          <a:endParaRPr lang="ru-RU" sz="16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Корреляционный анализ (тепловая карта);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Регрессионный анализ;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0" i="0" kern="1200" dirty="0"/>
            <a:t>- </a:t>
          </a:r>
          <a:r>
            <a:rPr lang="ru-RU" sz="1600" b="0" i="0" kern="1200" dirty="0"/>
            <a:t>Машинное обучение;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- Визуализация.</a:t>
          </a:r>
          <a:endParaRPr lang="ru-RU" sz="16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Python (Pandas, </a:t>
          </a:r>
          <a:r>
            <a:rPr lang="en-US" sz="1600" kern="1200" dirty="0" err="1"/>
            <a:t>SciPy</a:t>
          </a:r>
          <a:r>
            <a:rPr lang="en-US" sz="1600" kern="1200" dirty="0"/>
            <a:t>, Statsmodels</a:t>
          </a:r>
          <a:r>
            <a:rPr lang="ru-RU" sz="1600" kern="1200" dirty="0"/>
            <a:t>,</a:t>
          </a:r>
          <a:r>
            <a:rPr lang="en-US" sz="1600" kern="1200" dirty="0"/>
            <a:t> </a:t>
          </a:r>
          <a:r>
            <a:rPr lang="en-US" sz="1600" kern="1200" dirty="0" err="1"/>
            <a:t>NumPy</a:t>
          </a:r>
          <a:r>
            <a:rPr lang="ru-RU" sz="1600" kern="1200" dirty="0"/>
            <a:t>, </a:t>
          </a:r>
          <a:r>
            <a:rPr lang="en-US" sz="1600" kern="1200" dirty="0" err="1"/>
            <a:t>Matplotlib</a:t>
          </a:r>
          <a:r>
            <a:rPr lang="en-US" sz="1600" kern="1200" dirty="0"/>
            <a:t>, </a:t>
          </a:r>
          <a:r>
            <a:rPr lang="en-US" sz="1600" kern="1200" dirty="0" err="1"/>
            <a:t>Seaborn</a:t>
          </a:r>
          <a:r>
            <a:rPr lang="en-US" sz="1600" kern="1200" dirty="0"/>
            <a:t>, </a:t>
          </a:r>
          <a:r>
            <a:rPr lang="en-US" sz="1600" kern="1200" dirty="0" err="1"/>
            <a:t>Xgboost</a:t>
          </a:r>
          <a:r>
            <a:rPr lang="en-US" sz="1600" kern="1200" dirty="0"/>
            <a:t>)</a:t>
          </a:r>
          <a:endParaRPr lang="ru-RU" sz="1600" kern="1200" dirty="0"/>
        </a:p>
      </dsp:txBody>
      <dsp:txXfrm>
        <a:off x="0" y="3270876"/>
        <a:ext cx="8128000" cy="2396458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33067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4. Очистка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Проверка целостности данных;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Преобразование типов и форматов данных;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Обработка пропущенных значений;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Обработка выбросов.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SQL (SQLite), Python (Pandas, </a:t>
          </a:r>
          <a:r>
            <a:rPr lang="en-US" sz="1600" kern="1200" dirty="0" err="1"/>
            <a:t>Missingno</a:t>
          </a:r>
          <a:r>
            <a:rPr lang="en-US" sz="1600" kern="1200" dirty="0"/>
            <a:t>, </a:t>
          </a:r>
          <a:r>
            <a:rPr lang="en-US" sz="1600" kern="1200" dirty="0" err="1"/>
            <a:t>Seaborn</a:t>
          </a:r>
          <a:r>
            <a:rPr lang="en-US" sz="1600" kern="1200" dirty="0"/>
            <a:t>, </a:t>
          </a:r>
          <a:r>
            <a:rPr lang="en-US" sz="1600" kern="1200" dirty="0" err="1"/>
            <a:t>Matplotlib</a:t>
          </a:r>
          <a:r>
            <a:rPr lang="en-US" sz="1600" kern="1200" dirty="0"/>
            <a:t>, </a:t>
          </a:r>
          <a:r>
            <a:rPr lang="en-US" sz="1600" kern="1200" dirty="0" err="1"/>
            <a:t>NumPy</a:t>
          </a:r>
          <a:r>
            <a:rPr lang="en-US" sz="1600" kern="1200" dirty="0"/>
            <a:t>), Microsoft Excel</a:t>
          </a:r>
          <a:r>
            <a:rPr lang="ru-RU" sz="1600" kern="1200" dirty="0"/>
            <a:t> (</a:t>
          </a:r>
          <a:r>
            <a:rPr lang="en-US" sz="1600" kern="1200" dirty="0"/>
            <a:t>Power Query)</a:t>
          </a:r>
          <a:endParaRPr lang="ru-RU" sz="1600" kern="1200" dirty="0"/>
        </a:p>
      </dsp:txBody>
      <dsp:txXfrm rot="10800000">
        <a:off x="0" y="0"/>
        <a:ext cx="8128000" cy="2148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9C70-0CDA-4B47-ABBC-8852D7CE1E73}">
      <dsp:nvSpPr>
        <dsp:cNvPr id="0" name=""/>
        <dsp:cNvSpPr/>
      </dsp:nvSpPr>
      <dsp:spPr>
        <a:xfrm>
          <a:off x="0" y="2542388"/>
          <a:ext cx="8128000" cy="156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7. Итоговый отчёт.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- </a:t>
          </a:r>
          <a:r>
            <a:rPr lang="ru-RU" sz="1600" kern="1200" dirty="0"/>
            <a:t>Создание </a:t>
          </a:r>
          <a:r>
            <a:rPr lang="en-US" sz="1600" kern="1200" dirty="0"/>
            <a:t>Dashboard</a:t>
          </a:r>
          <a:r>
            <a:rPr lang="ru-RU" sz="1600" kern="1200" dirty="0"/>
            <a:t>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Подготовка презентации.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Power BI, Microsoft PowerPoint</a:t>
          </a:r>
          <a:endParaRPr lang="ru-RU" sz="1600" kern="1200" dirty="0"/>
        </a:p>
      </dsp:txBody>
      <dsp:txXfrm>
        <a:off x="0" y="2542388"/>
        <a:ext cx="8128000" cy="1567624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25651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6. Результат исследования.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Выводы;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Интерпретация полученных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Python</a:t>
          </a:r>
          <a:endParaRPr lang="ru-RU" sz="1600" kern="1200" dirty="0"/>
        </a:p>
      </dsp:txBody>
      <dsp:txXfrm rot="10800000">
        <a:off x="0" y="0"/>
        <a:ext cx="8128000" cy="1666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299"/>
          <a:ext cx="1032445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T-test</a:t>
          </a:r>
          <a:endParaRPr lang="en-US" sz="2400" kern="1200" dirty="0"/>
        </a:p>
      </dsp:txBody>
      <dsp:txXfrm>
        <a:off x="16780" y="17079"/>
        <a:ext cx="998885" cy="310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33"/>
          <a:ext cx="3949533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Test Mann–Whitney</a:t>
          </a:r>
          <a:r>
            <a:rPr lang="ru-RU" sz="2400" b="1" kern="1200" dirty="0"/>
            <a:t> (</a:t>
          </a:r>
          <a:r>
            <a:rPr lang="en-US" sz="2400" b="1" kern="1200" dirty="0"/>
            <a:t>U-test)</a:t>
          </a:r>
        </a:p>
      </dsp:txBody>
      <dsp:txXfrm>
        <a:off x="16780" y="16813"/>
        <a:ext cx="3915973" cy="310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299"/>
          <a:ext cx="1032445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T-test</a:t>
          </a:r>
          <a:endParaRPr lang="en-US" sz="2400" kern="1200" dirty="0"/>
        </a:p>
      </dsp:txBody>
      <dsp:txXfrm>
        <a:off x="16780" y="17079"/>
        <a:ext cx="998885" cy="310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33"/>
          <a:ext cx="3949533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Test Mann–Whitney</a:t>
          </a:r>
          <a:r>
            <a:rPr lang="ru-RU" sz="2400" b="1" kern="1200" dirty="0"/>
            <a:t> (</a:t>
          </a:r>
          <a:r>
            <a:rPr lang="en-US" sz="2400" b="1" kern="1200" dirty="0"/>
            <a:t>U-test)</a:t>
          </a:r>
        </a:p>
      </dsp:txBody>
      <dsp:txXfrm>
        <a:off x="16780" y="16813"/>
        <a:ext cx="3915973" cy="310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796575" y="365767"/>
            <a:ext cx="8791575" cy="129624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Влияние метрополитена на любовь к шоколаду</a:t>
            </a:r>
            <a:endParaRPr lang="en-US" sz="44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2796574" y="1667080"/>
            <a:ext cx="8791575" cy="865459"/>
          </a:xfrm>
        </p:spPr>
        <p:txBody>
          <a:bodyPr>
            <a:noAutofit/>
          </a:bodyPr>
          <a:lstStyle/>
          <a:p>
            <a:r>
              <a:rPr lang="ru-RU" b="1" cap="none" dirty="0"/>
              <a:t>ИССЛЕДОВАТЕЛЬСКИЙ АНАЛИЗ ФАКТОРОВ ПОТРЕБЛЕНИЯ ШОКОЛАДА В СТРАНАХ С РАЗВИТОЙ СИСТЕМОЙ МЕТРОПОЛИТЕНА И БЕЗ НЕЁ</a:t>
            </a:r>
            <a:endParaRPr lang="en-US" cap="none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76" y="2748904"/>
            <a:ext cx="2160000" cy="27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1505" y="2748904"/>
            <a:ext cx="1347279" cy="269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09" y="2748903"/>
            <a:ext cx="1802768" cy="27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4">
            <a:extLst>
              <a:ext uri="{FF2B5EF4-FFF2-40B4-BE49-F238E27FC236}">
                <a16:creationId xmlns:a16="http://schemas.microsoft.com/office/drawing/2014/main" id="{4EB438DF-7ADB-4491-B60B-B01A58F62E26}"/>
              </a:ext>
            </a:extLst>
          </p:cNvPr>
          <p:cNvSpPr txBox="1">
            <a:spLocks/>
          </p:cNvSpPr>
          <p:nvPr/>
        </p:nvSpPr>
        <p:spPr>
          <a:xfrm>
            <a:off x="2796575" y="5571781"/>
            <a:ext cx="8791575" cy="86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ru-RU" sz="2400" b="1" cap="none" dirty="0">
                <a:solidFill>
                  <a:schemeClr val="tx1"/>
                </a:solidFill>
              </a:rPr>
              <a:t>Итоговый проект по курсу обучения «</a:t>
            </a:r>
            <a:r>
              <a:rPr lang="en-US" sz="2400" b="1" cap="none" dirty="0">
                <a:solidFill>
                  <a:schemeClr val="tx1"/>
                </a:solidFill>
              </a:rPr>
              <a:t>DATA ANALYST</a:t>
            </a:r>
            <a:r>
              <a:rPr lang="ru-RU" sz="2400" b="1" cap="none" dirty="0">
                <a:solidFill>
                  <a:schemeClr val="tx1"/>
                </a:solidFill>
              </a:rPr>
              <a:t>»</a:t>
            </a:r>
          </a:p>
          <a:p>
            <a:pPr algn="r">
              <a:spcBef>
                <a:spcPts val="0"/>
              </a:spcBef>
            </a:pPr>
            <a:r>
              <a:rPr lang="ru-RU" sz="2400" b="1" cap="none" dirty="0">
                <a:solidFill>
                  <a:schemeClr val="tx1"/>
                </a:solidFill>
              </a:rPr>
              <a:t>Каштанов Павел</a:t>
            </a:r>
            <a:endParaRPr lang="en-US" sz="2400" b="1" cap="none" dirty="0">
              <a:solidFill>
                <a:schemeClr val="tx1"/>
              </a:solidFill>
            </a:endParaRPr>
          </a:p>
          <a:p>
            <a:pPr algn="r"/>
            <a:endParaRPr lang="ru-RU" sz="2400" b="1" cap="none" dirty="0">
              <a:solidFill>
                <a:schemeClr val="tx1"/>
              </a:solidFill>
            </a:endParaRPr>
          </a:p>
          <a:p>
            <a:pPr algn="r"/>
            <a:r>
              <a:rPr lang="ru-RU" b="1" dirty="0"/>
              <a:t/>
            </a:r>
            <a:br>
              <a:rPr lang="ru-RU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61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Очистка данных</a:t>
            </a:r>
            <a:r>
              <a:rPr lang="en-US" sz="2800" dirty="0">
                <a:solidFill>
                  <a:schemeClr val="tx2"/>
                </a:solidFill>
              </a:rPr>
              <a:t> (</a:t>
            </a:r>
            <a:r>
              <a:rPr lang="ru-RU" sz="2800" dirty="0">
                <a:solidFill>
                  <a:schemeClr val="tx2"/>
                </a:solidFill>
              </a:rPr>
              <a:t>здесь и далее: </a:t>
            </a:r>
            <a:r>
              <a:rPr lang="en-US" sz="2800" dirty="0">
                <a:solidFill>
                  <a:schemeClr val="tx2"/>
                </a:solidFill>
              </a:rPr>
              <a:t>Jupyter Notebook</a:t>
            </a:r>
            <a:r>
              <a:rPr lang="ru-RU" sz="2800" dirty="0">
                <a:solidFill>
                  <a:schemeClr val="tx2"/>
                </a:solidFill>
              </a:rPr>
              <a:t> и </a:t>
            </a:r>
            <a:r>
              <a:rPr lang="en-US" sz="2800" dirty="0">
                <a:solidFill>
                  <a:schemeClr val="tx2"/>
                </a:solidFill>
              </a:rPr>
              <a:t>Python)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50038" y="650755"/>
            <a:ext cx="9905999" cy="4620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 </a:t>
            </a:r>
            <a:r>
              <a:rPr lang="ru-RU" dirty="0"/>
              <a:t>ЭТАП – Проверка и заполнение миссингов: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096" y="2556769"/>
            <a:ext cx="5760000" cy="308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4754" y="2556769"/>
            <a:ext cx="4931283" cy="15412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Заполнение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миссингов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country_means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df.groupby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('Country')['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'].transform('mean')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'].mask((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'].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isna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country_means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4754" y="4205797"/>
            <a:ext cx="4931283" cy="15412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Заполнение миссингов 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kg_per_person: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['kg_per_person'].isna()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'kg_per_person'] = 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'Total_weight_kg']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'Population_eating_chocolate']).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astype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('float32')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1150038" y="1112808"/>
            <a:ext cx="9905999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Total_weight_kg: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заполняется средними значениями по каждой стране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Inflation, Urban_population, Lifetime: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заполняются средними значениями по году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GDP_USD: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некоторых стран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Faroe Islands, Mayotte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др.) заполняется на основе значений других стран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вычисляется после заполнения вышеуказанных столбцов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Очистка данных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50038" y="650755"/>
            <a:ext cx="9905999" cy="4620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ЭТАП – Проверка и удаление выбросов: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03037" y="2162543"/>
            <a:ext cx="5857335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1</a:t>
            </a: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29</a:t>
            </a: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kg_per_GDP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33</a:t>
            </a:r>
          </a:p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Итого оставшихся строк: 3008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59" y="1843847"/>
            <a:ext cx="1561578" cy="396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3" y="1843847"/>
            <a:ext cx="1954937" cy="396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6" y="1843847"/>
            <a:ext cx="1957414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086008" y="3978066"/>
            <a:ext cx="5857335" cy="16071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для поиска выбросов методом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z-score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(из библиотеки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find_outliers_zscore(data, column, threshold=4):  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z_scores = np.abs(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stats.zscore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(data[column]))   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data.loc[z_scores &gt; threshold].index.tolist()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threshold=4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принят, чтобы не удалять «почти нормальные» значения.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1152913" y="1200608"/>
            <a:ext cx="9903124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Наиболее серьёзные выбросы замечены в столбцах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34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Описательный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2604277" y="650755"/>
            <a:ext cx="7200000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наблюдения: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Потребление шоколада изменяется с течением времени без резких скачков.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Потребление шоколада стабильно выше, чем в городах без метро.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Спад 2009 года – скорее всего связан с мировым финансовым кризисом.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77" y="1863238"/>
            <a:ext cx="7200000" cy="48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Статистическое сравнение групп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82794624"/>
              </p:ext>
            </p:extLst>
          </p:nvPr>
        </p:nvGraphicFramePr>
        <p:xfrm>
          <a:off x="1575611" y="785002"/>
          <a:ext cx="1032445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632504321"/>
              </p:ext>
            </p:extLst>
          </p:nvPr>
        </p:nvGraphicFramePr>
        <p:xfrm>
          <a:off x="7459659" y="835117"/>
          <a:ext cx="3949533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5503783"/>
            <a:ext cx="10622144" cy="8617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Согласно U-тесту: медианное потребление шоколада значимо выше в странах с метро. 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Согласно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-тесту 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-тесту: нет статистически значимых различий в среднем потреблении шоколада. Таким образом, нулевая гипотеза подтверждается только при U-тесте.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2120549"/>
            <a:ext cx="2596695" cy="328660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/>
              <a:t>Проведение теста: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with_metro = dfW2[dfW2['availability_of_metro'] == "Yes"]['kg_per_person']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without_metro = dfW2[dfW2['availability_of_metro'] == "No"]['kg_per_person']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t_statistic, p_value = stats.ttest_ind(with_metro, without_metro)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dirty="0"/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en-US" sz="1600" b="1" u="sng" dirty="0"/>
              <a:t>T-</a:t>
            </a:r>
            <a:r>
              <a:rPr lang="ru-RU" sz="1600" b="1" u="sng" dirty="0"/>
              <a:t>статистика: 1.336</a:t>
            </a:r>
          </a:p>
          <a:p>
            <a:pPr>
              <a:lnSpc>
                <a:spcPct val="107000"/>
              </a:lnSpc>
            </a:pPr>
            <a:r>
              <a:rPr lang="en-US" sz="1600" b="1" u="sng" dirty="0"/>
              <a:t>P-</a:t>
            </a:r>
            <a:r>
              <a:rPr lang="ru-RU" sz="1600" b="1" u="sng" dirty="0"/>
              <a:t>значение: 0.1816 (</a:t>
            </a:r>
            <a:r>
              <a:rPr lang="en-US" sz="1600" b="1" u="sng" dirty="0"/>
              <a:t>&gt;0.05)</a:t>
            </a:r>
            <a:endParaRPr lang="ru-RU" sz="16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363512"/>
            <a:ext cx="10622144" cy="61927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Нулевая гипотеза (H0): «В странах с метро уровень потребления шоколада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среди населения такой же как и без метро»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254815" y="2129448"/>
            <a:ext cx="4359223" cy="166199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  <a:endParaRPr lang="ru-RU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потребления (Страны с метро) :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0.61 кг/чел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потребления (Страны без метро) : 0.34 кг/чел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1083137.50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Р-значение: 0.0000</a:t>
            </a:r>
            <a:endParaRPr lang="ru-RU" sz="14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21" y="2120549"/>
            <a:ext cx="3514361" cy="28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254813" y="4039676"/>
            <a:ext cx="4359223" cy="8980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(Стандартизированная разница средних):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d: 0.055 (Очень слабый эффект)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46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Корреляционный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934973" y="650261"/>
            <a:ext cx="5814203" cy="22775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Интересные корреляции: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annual_ridership_mill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практически не коррелируют ни с одним из показателей.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Lines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stations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практически не связанны с количеством потребления шоколада.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GDP_USD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kg_per_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(-0.026) – богатые страны тратят на шоколад меньшую долю экономики.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Urban_population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kg_per_person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(0.35) – городские жители едят больше шоколада, чем сельские.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kg_per_person и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Lifetime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(0.459) – шоколад продлевает жизнь!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650261"/>
            <a:ext cx="5400000" cy="4776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934973" y="3610654"/>
            <a:ext cx="5814204" cy="18158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Корреляция между availability_of_metro и kg_per_person: 0.024, т.е. практически отсутствует. Корреляция между availability_of_metro и kg_per_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(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средняя). 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основании того что, нет статистически значимых различий в среднем потреблении шоколада для дальнейшего исследования примем новую гипотезу: Наличие в стране метро увеличивает шоколадоёмкость экономики (kg_per_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Статистическое сравнение групп-2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82794624"/>
              </p:ext>
            </p:extLst>
          </p:nvPr>
        </p:nvGraphicFramePr>
        <p:xfrm>
          <a:off x="1575611" y="785002"/>
          <a:ext cx="1032445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632504321"/>
              </p:ext>
            </p:extLst>
          </p:nvPr>
        </p:nvGraphicFramePr>
        <p:xfrm>
          <a:off x="7459659" y="835117"/>
          <a:ext cx="3949533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5503783"/>
            <a:ext cx="10622144" cy="61555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Согласно всем 3 тестам: шоколадоёмкость значимо выше в странах с метро. Таким образом, нулевая гипотеза подтверждается.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840515"/>
            <a:ext cx="2596695" cy="33524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Проведение теста:</a:t>
            </a: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dfW2[dfW2['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availability_of_metro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 == "Yes"]['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dfW2[dfW2['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availability_of_metro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 == "No"]['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t_statistic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p_value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stats.ttest_ind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23.8247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значение: 0.000 (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&lt;0.05)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363512"/>
            <a:ext cx="10622144" cy="35580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Нулевая гипотеза (H0): «В странах с метро шоколадоёмкость экономики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такая же как и без метро»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459659" y="1846367"/>
            <a:ext cx="4154376" cy="17235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  <a:endParaRPr lang="ru-RU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шоколадоёмкости (Страны с метро) :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724.68 кг/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шоколадоёмкости (Страны без метро) 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163.30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кг/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 </a:t>
            </a: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1519378.00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Р-значение: 0.0000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459659" y="3880728"/>
            <a:ext cx="4154377" cy="90980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(Стандартизированная разница средних)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d: 0.855 (Очень сильный эффект)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21" y="1903677"/>
            <a:ext cx="36874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Регрессионный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460375" y="677599"/>
            <a:ext cx="10860656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Принимаем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зависимую переменную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независимые переменные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availability_of_metro, Urban_population, Cost_kg_USD, GDP_USD, kg_per_person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1337499"/>
            <a:ext cx="5541334" cy="8617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показателей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Cost_kg_USD, GDP_USD, 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применено логарифмирование для линеаризации зависимости.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337499"/>
            <a:ext cx="5221234" cy="4142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460375" y="5564047"/>
            <a:ext cx="5221234" cy="11462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2.396 — наличие метро сильно увеличивает шоколадоёмкость. 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Гипотеза подтверждается с высокой статистической значимостью.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4242752"/>
            <a:ext cx="5541334" cy="11732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Shapiro-Wilk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(Нормальности распределения зависимой переменной):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Shapiro-Wilk Test Statistic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Р-значение: 0.0000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(распределение ненормальное)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2266905"/>
            <a:ext cx="5541334" cy="19082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Ключевые показатели: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= 0.464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объяснено 46,4% вариации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(умеренно высокий показатель)</a:t>
            </a:r>
            <a:endParaRPr lang="ru-RU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</a:t>
            </a:r>
            <a:r>
              <a:rPr lang="ru-RU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0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(для всех переменных) – все значимые.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Cond. No. = 675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умеренная мультиколлинеарность.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Durbin-Watson = 0.185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сильная положительная автокорреляция.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5479739"/>
            <a:ext cx="5541334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асимметрии (</a:t>
            </a:r>
            <a:r>
              <a:rPr lang="ru-RU" sz="16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skewness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= -1.158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Отрицательное значение указывает на левую асимметрию (длинный хвост влево).</a:t>
            </a:r>
          </a:p>
        </p:txBody>
      </p:sp>
    </p:spTree>
    <p:extLst>
      <p:ext uri="{BB962C8B-B14F-4D97-AF65-F5344CB8AC3E}">
        <p14:creationId xmlns:p14="http://schemas.microsoft.com/office/powerpoint/2010/main" val="25787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Дисперсионный анализ (Робастная линейная регрессия)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567219" y="3459996"/>
            <a:ext cx="5804758" cy="160717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= smf.rlm('log_kg_per_GDP ~ availability_of_metro + Urban_population + log_Cost_kg_USD + log_GDP_USD +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data=dfK1,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M=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sm.robust.norms.HuberT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()).fit()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Метод оценки модели: 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Huber's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 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(устойчивый к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выбросам, уменьшает их вес в модели).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" r="1"/>
          <a:stretch/>
        </p:blipFill>
        <p:spPr>
          <a:xfrm>
            <a:off x="5567219" y="650755"/>
            <a:ext cx="5804758" cy="27440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1" y="650755"/>
            <a:ext cx="4760809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261" y="4735480"/>
            <a:ext cx="4760809" cy="14096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Малый эффект выбросов: Всего 3.76% данных (113 строк), т.е. модель в целом устойчива.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Медианное абсолютное отклонение (MAD) = 0.918 — относительно небольшой разброс ошибок вокруг медианы.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567219" y="5132405"/>
            <a:ext cx="5804758" cy="17060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+2.215 — наличие метро сильно увеличивает шоколадоёмкость.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Сходимость достигнута за 25 итераций, что говорит о стабильности оценок.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Гипотеза подтверждается.</a:t>
            </a:r>
            <a:endParaRPr lang="ru-RU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260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Регрессионный анализ (библиотека </a:t>
            </a:r>
            <a:r>
              <a:rPr lang="en-US" sz="2800" dirty="0" err="1">
                <a:solidFill>
                  <a:schemeClr val="tx2"/>
                </a:solidFill>
              </a:rPr>
              <a:t>Scikit</a:t>
            </a:r>
            <a:r>
              <a:rPr lang="en-US" sz="2800" dirty="0">
                <a:solidFill>
                  <a:schemeClr val="tx2"/>
                </a:solidFill>
              </a:rPr>
              <a:t>-Learn)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368811" y="650755"/>
            <a:ext cx="6156674" cy="17717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dfK1[['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availability_of_metro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Urban_population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log_GDP_USD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dfK1['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log_kg_per_GDP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X_train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X_test,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y_train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y_test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train_test_split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(X, y,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test_size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=0.2,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random_state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=170)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LinearRegression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lm.fit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X_train,y_train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)predictions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lm.predict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X_test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368811" y="2516330"/>
            <a:ext cx="6156674" cy="31393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MAE: 1.24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MSE: 2.5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6;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RMSE: 1.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– неплохие, но не идеальные предсказания (11–15% от общего разброса данных).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log_Cost_kg_USD, log_GDP_USD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показали высокую мультиколлинеарность.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масштабирования (все признаки приводятся к единому масштабу без изменения распределения)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+1.09 — т.е. наличие метро увеличивает шоколадоёмкость.</a:t>
            </a:r>
          </a:p>
          <a:p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= 0.422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модель объясняет 42.2% дисперсии целевой переменной (средний показатель).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Гипотеза подтверждается.</a:t>
            </a:r>
            <a:endParaRPr lang="ru-RU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" y="577577"/>
            <a:ext cx="4571536" cy="2952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" y="3874817"/>
            <a:ext cx="4571536" cy="295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09899" y="3570545"/>
            <a:ext cx="4571536" cy="3077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График без показателей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log_Cost_kg_USD, log_GDP_USD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Машинное обучение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2845" y="945049"/>
            <a:ext cx="4619088" cy="196951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обучения применим 6 разных моделей: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286836" y="3880552"/>
            <a:ext cx="6480000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Модель XGBoost лучше всех улавливает закономерности в данных.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показали слабые результаты, что говорит о нелинейности данных.</a:t>
            </a:r>
          </a:p>
        </p:txBody>
      </p:sp>
      <p:graphicFrame>
        <p:nvGraphicFramePr>
          <p:cNvPr id="13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525504"/>
              </p:ext>
            </p:extLst>
          </p:nvPr>
        </p:nvGraphicFramePr>
        <p:xfrm>
          <a:off x="5286836" y="945049"/>
          <a:ext cx="6480000" cy="26755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249174666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99399715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78463607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12057588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Модель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 (</a:t>
                      </a:r>
                      <a:r>
                        <a:rPr lang="ru-RU" sz="1400" dirty="0"/>
                        <a:t>Средняя ошибка предсказания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MSE</a:t>
                      </a:r>
                      <a:r>
                        <a:rPr lang="ru-RU" sz="1400" dirty="0"/>
                        <a:t> (Квадратичная</a:t>
                      </a:r>
                      <a:r>
                        <a:rPr lang="ru-RU" sz="1400" baseline="0" dirty="0"/>
                        <a:t> ошибка</a:t>
                      </a:r>
                      <a:r>
                        <a:rPr lang="ru-RU" sz="140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  <a:r>
                        <a:rPr lang="ru-RU" sz="1400" dirty="0"/>
                        <a:t> (Дисперсия)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79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0.296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0.232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0.947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4668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0.341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0.915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925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0.626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0.858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7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0.804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1.182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0.732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6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Polynomial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1.084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2.119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0.521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79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2.556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0.421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22860"/>
                  </a:ext>
                </a:extLst>
              </a:tr>
            </a:tbl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" y="2998102"/>
            <a:ext cx="4619088" cy="30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286836" y="4950106"/>
            <a:ext cx="6480000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важности признаков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(XGBoost)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Самый важный признак влияющий на шоколадоёмкость – наличие метро.</a:t>
            </a:r>
          </a:p>
          <a:p>
            <a:pPr lvl="0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Остальные признаки – практически одинаково менее важные.</a:t>
            </a:r>
          </a:p>
        </p:txBody>
      </p:sp>
    </p:spTree>
    <p:extLst>
      <p:ext uri="{BB962C8B-B14F-4D97-AF65-F5344CB8AC3E}">
        <p14:creationId xmlns:p14="http://schemas.microsoft.com/office/powerpoint/2010/main" val="2309523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Цель исследования: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200" dirty="0"/>
              <a:t>Определение наличия статистически значимой связи между наличием метрополитена в стране и уровнем потребления шоколада на душу населения.</a:t>
            </a:r>
            <a:endParaRPr lang="ru-RU" sz="2200" dirty="0">
              <a:solidFill>
                <a:schemeClr val="tx2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Определение задач: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Провести статистический анализ данных, выявить имеющиеся корреляционные связи.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Оценить влияние экономических и демографических факторов на потребление шоколада. 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Проверить статистическую значимость выявленных закономерностей.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Визуализировать полученные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27585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Создание дашборда (</a:t>
            </a:r>
            <a:r>
              <a:rPr lang="en-US" sz="3200" dirty="0">
                <a:solidFill>
                  <a:schemeClr val="tx2"/>
                </a:solidFill>
              </a:rPr>
              <a:t>Power BI</a:t>
            </a:r>
            <a:r>
              <a:rPr lang="ru-RU" sz="3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2229DA-AD56-4C90-9BA9-16490D2C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5" y="773824"/>
            <a:ext cx="1125057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Создание дашборда (</a:t>
            </a:r>
            <a:r>
              <a:rPr lang="en-US" sz="3200" dirty="0">
                <a:solidFill>
                  <a:schemeClr val="tx2"/>
                </a:solidFill>
              </a:rPr>
              <a:t>Power BI</a:t>
            </a:r>
            <a:r>
              <a:rPr lang="ru-RU" sz="3200" dirty="0">
                <a:solidFill>
                  <a:schemeClr val="tx2"/>
                </a:solidFill>
              </a:rPr>
              <a:t>)-2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08" t="689" b="821"/>
          <a:stretch/>
        </p:blipFill>
        <p:spPr>
          <a:xfrm>
            <a:off x="1085850" y="726955"/>
            <a:ext cx="1027894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8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1005025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Выводы: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 проекте были исследованы 2 гипотезы: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1. «Наличие в стране метро увеличивает уровень потребления шоколада среди населения» – отвергнута (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нет статистически значимых различий в странах метро и без</a:t>
            </a:r>
            <a:r>
              <a:rPr lang="ru-RU" sz="2000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2. «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Наличие в стране метро увеличивает шоколадоёмкость экономики» - подтвердилась (согласно всем проведённым этапам статистического анализа данных).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Однако в исследовании </a:t>
            </a:r>
            <a:r>
              <a:rPr lang="ru-RU" sz="2000" dirty="0" smtClean="0"/>
              <a:t>обнаружились ограничения: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1. </a:t>
            </a:r>
            <a:r>
              <a:rPr lang="ru-RU" sz="2000" dirty="0"/>
              <a:t>Исследование носит корреляционный характер</a:t>
            </a:r>
            <a:r>
              <a:rPr lang="ru-RU" sz="2000" dirty="0" smtClean="0"/>
              <a:t>.</a:t>
            </a: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2</a:t>
            </a:r>
            <a:r>
              <a:rPr lang="ru-RU" sz="2000" dirty="0" smtClean="0"/>
              <a:t>. </a:t>
            </a:r>
            <a:r>
              <a:rPr lang="ru-RU" sz="2000" dirty="0"/>
              <a:t>Наличие метро может быть </a:t>
            </a:r>
            <a:r>
              <a:rPr lang="ru-RU" sz="2000" dirty="0" smtClean="0"/>
              <a:t>показателем </a:t>
            </a:r>
            <a:r>
              <a:rPr lang="ru-RU" sz="2000" dirty="0"/>
              <a:t>развитой инфраструктуры, а не прямой причиной роста потребления шоколада.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3</a:t>
            </a:r>
            <a:r>
              <a:rPr lang="ru-RU" sz="2000" dirty="0" smtClean="0"/>
              <a:t>. </a:t>
            </a:r>
            <a:r>
              <a:rPr lang="ru-RU" sz="2000" dirty="0"/>
              <a:t>Заполнение пропусков средними значениями </a:t>
            </a:r>
            <a:r>
              <a:rPr lang="ru-RU" sz="2000" dirty="0" smtClean="0"/>
              <a:t>может </a:t>
            </a:r>
            <a:r>
              <a:rPr lang="ru-RU" sz="2000" dirty="0"/>
              <a:t>исказить </a:t>
            </a:r>
            <a:r>
              <a:rPr lang="ru-RU" sz="2000" dirty="0" smtClean="0"/>
              <a:t>распределения данных.</a:t>
            </a: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4</a:t>
            </a:r>
            <a:r>
              <a:rPr lang="ru-RU" sz="2000" dirty="0" smtClean="0"/>
              <a:t>. </a:t>
            </a:r>
            <a:r>
              <a:rPr lang="ru-RU" sz="2000" dirty="0"/>
              <a:t>Логарифмирование 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шоколадоёмкости</a:t>
            </a:r>
            <a:r>
              <a:rPr lang="ru-RU" sz="2000" dirty="0"/>
              <a:t> не полностью устранило асимметрию.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Страны с экстремальными значениями </a:t>
            </a:r>
            <a:r>
              <a:rPr lang="en-US" sz="2000" dirty="0"/>
              <a:t>(</a:t>
            </a:r>
            <a:r>
              <a:rPr lang="ru-RU" sz="2000" dirty="0"/>
              <a:t>т.е. страны попавшие в выбросы) требуют отдельного анализа.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en-US" sz="2000" dirty="0"/>
              <a:t>6</a:t>
            </a:r>
            <a:r>
              <a:rPr lang="ru-RU" altLang="en-US" sz="2000" dirty="0" smtClean="0"/>
              <a:t>. </a:t>
            </a:r>
            <a:r>
              <a:rPr lang="ru-RU" altLang="en-US" sz="2000" dirty="0"/>
              <a:t>Существуют другие значимые переменные </a:t>
            </a:r>
            <a:r>
              <a:rPr lang="ru-RU" altLang="en-US" sz="2000" dirty="0" smtClean="0"/>
              <a:t>(например, </a:t>
            </a:r>
            <a:r>
              <a:rPr lang="en-US" altLang="en-US" sz="2000" dirty="0" smtClean="0"/>
              <a:t>GDP_USD</a:t>
            </a:r>
            <a:r>
              <a:rPr lang="en-US" altLang="en-US" sz="2000" dirty="0"/>
              <a:t>).</a:t>
            </a:r>
            <a:endParaRPr lang="ru-RU" alt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7</a:t>
            </a:r>
            <a:r>
              <a:rPr lang="ru-RU" sz="2000" dirty="0" smtClean="0"/>
              <a:t>. </a:t>
            </a:r>
            <a:r>
              <a:rPr lang="ru-RU" sz="2000" dirty="0"/>
              <a:t>Модель данных не является линейной, т.е. </a:t>
            </a:r>
            <a:r>
              <a:rPr lang="ru-RU" sz="2000" dirty="0"/>
              <a:t>имеются сложные взаимосвязи</a:t>
            </a:r>
            <a:r>
              <a:rPr lang="ru-RU" sz="2000" dirty="0"/>
              <a:t>. </a:t>
            </a:r>
            <a:endParaRPr lang="ru-RU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8</a:t>
            </a:r>
            <a:r>
              <a:rPr lang="ru-RU" sz="2000" dirty="0" smtClean="0"/>
              <a:t>. </a:t>
            </a:r>
            <a:r>
              <a:rPr lang="ru-RU" sz="2000" dirty="0"/>
              <a:t>Высокая мультиколлинеарность </a:t>
            </a:r>
            <a:r>
              <a:rPr lang="ru-RU" sz="2000" dirty="0"/>
              <a:t>у log_GDP_USD </a:t>
            </a:r>
            <a:r>
              <a:rPr lang="en-US" sz="2000" dirty="0" smtClean="0"/>
              <a:t>(68) </a:t>
            </a:r>
            <a:r>
              <a:rPr lang="ru-RU" sz="2000" dirty="0" smtClean="0"/>
              <a:t>и </a:t>
            </a:r>
            <a:r>
              <a:rPr lang="ru-RU" sz="2000" dirty="0"/>
              <a:t>log_Cost_kg_USD </a:t>
            </a:r>
            <a:r>
              <a:rPr lang="en-US" sz="2000" dirty="0" smtClean="0"/>
              <a:t>(47) </a:t>
            </a:r>
            <a:r>
              <a:rPr lang="ru-RU" sz="2000" dirty="0" smtClean="0"/>
              <a:t>затрудняет </a:t>
            </a:r>
            <a:r>
              <a:rPr lang="ru-RU" sz="2000" dirty="0"/>
              <a:t>разделение их </a:t>
            </a:r>
            <a:r>
              <a:rPr lang="ru-RU" sz="2000" dirty="0" smtClean="0"/>
              <a:t>влияния на гипотезу.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665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Выводы: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800" dirty="0"/>
              <a:t>В процессе исследования использовались следующие виды аналитики:</a:t>
            </a:r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1. Описательная аналитика (Descriptive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lvl="4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ru-RU" u="sng" dirty="0"/>
              <a:t>Использованные инструменты:</a:t>
            </a:r>
            <a:r>
              <a:rPr lang="ru-RU" dirty="0"/>
              <a:t> </a:t>
            </a:r>
          </a:p>
          <a:p>
            <a:pPr marL="0" lvl="4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en-US" altLang="en-US" dirty="0"/>
              <a:t>Визуализация данных</a:t>
            </a:r>
            <a:r>
              <a:rPr lang="ru-RU" altLang="en-US" dirty="0"/>
              <a:t>: </a:t>
            </a:r>
            <a:r>
              <a:rPr lang="en-US" altLang="en-US" sz="1600" dirty="0"/>
              <a:t>Графики распределения (histplot, kdeplot, violinplot)</a:t>
            </a:r>
            <a:r>
              <a:rPr lang="ru-RU" altLang="en-US" sz="1600" dirty="0"/>
              <a:t>; </a:t>
            </a:r>
            <a:r>
              <a:rPr lang="en-US" altLang="en-US" sz="1600" dirty="0"/>
              <a:t>Heatmap </a:t>
            </a:r>
            <a:r>
              <a:rPr lang="en-US" altLang="en-US" sz="1600" dirty="0" err="1"/>
              <a:t>корреляци</a:t>
            </a:r>
            <a:r>
              <a:rPr lang="ru-RU" altLang="en-US" dirty="0"/>
              <a:t>и</a:t>
            </a:r>
            <a:r>
              <a:rPr lang="ru-RU" altLang="en-US" sz="1600" dirty="0"/>
              <a:t>. </a:t>
            </a:r>
          </a:p>
          <a:p>
            <a:pPr marL="0" lvl="5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en-US" altLang="en-US" sz="1600" dirty="0"/>
              <a:t>Описательная статистика:</a:t>
            </a:r>
            <a:r>
              <a:rPr lang="ru-RU" altLang="en-US" sz="1600" dirty="0"/>
              <a:t> </a:t>
            </a:r>
            <a:r>
              <a:rPr lang="en-US" altLang="en-US" sz="1600" dirty="0"/>
              <a:t>Средние, медианы, стандартные отклонения для переменных</a:t>
            </a:r>
            <a:r>
              <a:rPr lang="ru-RU" altLang="en-US" sz="1600" dirty="0"/>
              <a:t>; </a:t>
            </a:r>
            <a:r>
              <a:rPr lang="en-US" altLang="en-US" sz="1600" dirty="0"/>
              <a:t>Группировка данных по наличию метро.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2. Диагностическая аналитика (Diagnostic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 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Анализ пропущенных значений (msno.bar, заполнение значением средними и медианами). 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Обнаружение и удаление выбросов: Метод </a:t>
            </a:r>
            <a:r>
              <a:rPr lang="en-US" sz="1600" dirty="0"/>
              <a:t>z-score</a:t>
            </a:r>
            <a:r>
              <a:rPr lang="ru-RU" sz="1600" dirty="0"/>
              <a:t>, Визуализация через boxplot.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Статистические тесты: </a:t>
            </a:r>
            <a:r>
              <a:rPr lang="en-US" sz="1600" dirty="0"/>
              <a:t>t-test</a:t>
            </a:r>
            <a:r>
              <a:rPr lang="ru-RU" sz="1600" dirty="0"/>
              <a:t>;</a:t>
            </a:r>
            <a:r>
              <a:rPr lang="en-US" sz="1600" dirty="0"/>
              <a:t> Test Mann–Whitney</a:t>
            </a:r>
            <a:r>
              <a:rPr lang="ru-RU" sz="1600" dirty="0"/>
              <a:t>; Расчёт эффекта через Cohen’s d.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3. Предиктивная аналитика (Predictive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</a:t>
            </a:r>
            <a:r>
              <a:rPr lang="ru-RU" sz="1600" dirty="0"/>
              <a:t> 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Линейная регрессия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библиотек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Statsmodels, Scikit-Learn)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Машинное обучение (6 моделей).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4. Предписывающая аналитика (Prescriptive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</a:t>
            </a:r>
            <a:endParaRPr lang="en-US" altLang="en-US" sz="16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Робастная регрессия (smf.rlm с HuberT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Дисперсионный анализ (ANOVA)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остатков на гетероскедастичность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Q-Q графики для проверки нормальности.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моделей: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Подбор признаков через VIF (мультиколлинеарность)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Масштабирование данных (StandardScaler, MinMaxScaler).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83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Рекомендации: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 smtClean="0"/>
              <a:t>1. </a:t>
            </a:r>
            <a:r>
              <a:rPr lang="ru-RU" sz="2000" dirty="0" smtClean="0"/>
              <a:t>Учёт </a:t>
            </a:r>
            <a:r>
              <a:rPr lang="ru-RU" sz="2000" dirty="0"/>
              <a:t>климатических факторов: холодный климат может влиять на потребление шоколада</a:t>
            </a:r>
            <a:r>
              <a:rPr lang="ru-RU" sz="2000" dirty="0" smtClean="0"/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2</a:t>
            </a:r>
            <a:r>
              <a:rPr lang="ru-RU" sz="2000" dirty="0" smtClean="0"/>
              <a:t>. </a:t>
            </a:r>
            <a:r>
              <a:rPr lang="ru-RU" sz="2000" dirty="0"/>
              <a:t>Локализация производства: В странах с высоким ВВП (где шоколадоёмкость ниже) </a:t>
            </a:r>
            <a:r>
              <a:rPr lang="ru-RU" sz="2000" dirty="0" smtClean="0"/>
              <a:t>сделать акцент </a:t>
            </a:r>
            <a:r>
              <a:rPr lang="ru-RU" sz="2000" dirty="0"/>
              <a:t>на </a:t>
            </a:r>
            <a:r>
              <a:rPr lang="ru-RU" sz="2000" dirty="0" smtClean="0"/>
              <a:t>премиальный шоколад.</a:t>
            </a:r>
            <a:endParaRPr lang="ru-RU" sz="20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3</a:t>
            </a:r>
            <a:r>
              <a:rPr lang="ru-RU" sz="2000" dirty="0" smtClean="0"/>
              <a:t>. Сбор дополнительных данных </a:t>
            </a:r>
            <a:r>
              <a:rPr lang="ru-RU" sz="2000" dirty="0"/>
              <a:t>о культуре питания: наличие кафе/магазинов в метро как </a:t>
            </a:r>
            <a:r>
              <a:rPr lang="ru-RU" sz="2000" dirty="0" smtClean="0"/>
              <a:t>медиатор потребления.</a:t>
            </a:r>
            <a:endParaRPr lang="ru-RU" sz="20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4</a:t>
            </a:r>
            <a:r>
              <a:rPr lang="ru-RU" sz="2000" dirty="0" smtClean="0"/>
              <a:t>. </a:t>
            </a:r>
            <a:r>
              <a:rPr lang="ru-RU" sz="2000" dirty="0"/>
              <a:t>Анализ кластеров: выделить группы стран с похожими паттернами (например, </a:t>
            </a:r>
            <a:r>
              <a:rPr lang="ru-RU" sz="2000" dirty="0" smtClean="0"/>
              <a:t>Европа - Африка).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 smtClean="0"/>
              <a:t>5. </a:t>
            </a:r>
            <a:r>
              <a:rPr lang="ru-RU" sz="2000" dirty="0"/>
              <a:t>Учёт религиозных факторов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6</a:t>
            </a:r>
            <a:r>
              <a:rPr lang="ru-RU" sz="2000" dirty="0" smtClean="0"/>
              <a:t>. Проверка эффекта </a:t>
            </a:r>
            <a:r>
              <a:rPr lang="ru-RU" sz="2000" dirty="0"/>
              <a:t>времени после постройки </a:t>
            </a:r>
            <a:r>
              <a:rPr lang="ru-RU" sz="2000" dirty="0" smtClean="0"/>
              <a:t>метро</a:t>
            </a:r>
            <a:r>
              <a:rPr lang="ru-RU" sz="2000" dirty="0"/>
              <a:t>.</a:t>
            </a:r>
            <a:endParaRPr lang="ru-RU" sz="20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7933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273461"/>
            <a:ext cx="9905998" cy="69269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Спасибо за внимание!</a:t>
            </a:r>
            <a:endParaRPr lang="en-US" sz="4000" b="1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141412" y="4718649"/>
            <a:ext cx="9905999" cy="1072552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u="sng" dirty="0"/>
              <a:t>Ссылка на проект:</a:t>
            </a:r>
          </a:p>
          <a:p>
            <a:pPr marL="0" indent="0" algn="r">
              <a:buNone/>
            </a:pPr>
            <a:r>
              <a:rPr lang="en-US" dirty="0"/>
              <a:t>https://github.com/Paskored/Data-Analyst-Project_Kashtanov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19" y="111864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92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77266307"/>
              </p:ext>
            </p:extLst>
          </p:nvPr>
        </p:nvGraphicFramePr>
        <p:xfrm>
          <a:off x="2032000" y="836762"/>
          <a:ext cx="8128000" cy="5388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38685" r="78199" b="36167"/>
          <a:stretch/>
        </p:blipFill>
        <p:spPr>
          <a:xfrm>
            <a:off x="9044559" y="937861"/>
            <a:ext cx="1083111" cy="10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38685" r="52902" b="36167"/>
          <a:stretch/>
        </p:blipFill>
        <p:spPr>
          <a:xfrm>
            <a:off x="9044559" y="2997377"/>
            <a:ext cx="1080000" cy="10667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5" t="38685" r="28633" b="36167"/>
          <a:stretch/>
        </p:blipFill>
        <p:spPr>
          <a:xfrm>
            <a:off x="9044559" y="5124535"/>
            <a:ext cx="1080000" cy="10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95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215933113"/>
              </p:ext>
            </p:extLst>
          </p:nvPr>
        </p:nvGraphicFramePr>
        <p:xfrm>
          <a:off x="2032000" y="838200"/>
          <a:ext cx="8128000" cy="566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9" t="38685" r="3915" b="36167"/>
          <a:stretch/>
        </p:blipFill>
        <p:spPr>
          <a:xfrm>
            <a:off x="8934449" y="1191418"/>
            <a:ext cx="1080000" cy="106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32671" r="75803" b="39015"/>
          <a:stretch/>
        </p:blipFill>
        <p:spPr>
          <a:xfrm>
            <a:off x="8934449" y="4745663"/>
            <a:ext cx="1080000" cy="10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8323801"/>
              </p:ext>
            </p:extLst>
          </p:nvPr>
        </p:nvGraphicFramePr>
        <p:xfrm>
          <a:off x="2032000" y="956551"/>
          <a:ext cx="8128000" cy="411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2" t="32671" r="22604" b="39015"/>
          <a:stretch/>
        </p:blipFill>
        <p:spPr>
          <a:xfrm>
            <a:off x="8934449" y="3678863"/>
            <a:ext cx="1080000" cy="10796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32671" r="46646" b="39015"/>
          <a:stretch/>
        </p:blipFill>
        <p:spPr>
          <a:xfrm>
            <a:off x="8934449" y="1259613"/>
            <a:ext cx="1080000" cy="10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9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E8E1E7B8-0152-4F94-93E8-DEF030681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150958"/>
              </p:ext>
            </p:extLst>
          </p:nvPr>
        </p:nvGraphicFramePr>
        <p:xfrm>
          <a:off x="1515051" y="940378"/>
          <a:ext cx="9361200" cy="484632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6850390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68767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6214561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0722555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10638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Задачи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 начала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Срок</a:t>
                      </a:r>
                      <a:r>
                        <a:rPr lang="ru-RU" baseline="0" dirty="0"/>
                        <a:t> выполнения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Дни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Статус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83085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Сбор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24.06.2025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77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Формулировка цели</a:t>
                      </a:r>
                      <a:r>
                        <a:rPr lang="ru-RU" baseline="0" dirty="0"/>
                        <a:t> и постановка задач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Определение применяемых инструментов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98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Предзащита идеи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085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Подготовка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04.07.2025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86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Очистка</a:t>
                      </a:r>
                      <a:r>
                        <a:rPr lang="ru-RU" baseline="0" dirty="0"/>
                        <a:t> и стандартизация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4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Анализ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38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Интерпретация</a:t>
                      </a:r>
                      <a:r>
                        <a:rPr lang="ru-RU" baseline="0" dirty="0"/>
                        <a:t> результатов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23.07.2025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ru-RU" dirty="0"/>
                        <a:t>6.0</a:t>
                      </a:r>
                      <a:r>
                        <a:rPr lang="en-US" dirty="0"/>
                        <a:t>7</a:t>
                      </a:r>
                      <a:r>
                        <a:rPr lang="ru-RU" dirty="0"/>
                        <a:t>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768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Презентация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ru-RU" dirty="0"/>
                        <a:t>7.0</a:t>
                      </a:r>
                      <a:r>
                        <a:rPr lang="en-US" dirty="0"/>
                        <a:t>7</a:t>
                      </a:r>
                      <a:r>
                        <a:rPr lang="ru-RU" dirty="0"/>
                        <a:t>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2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Защита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Выполняется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449"/>
                  </a:ext>
                </a:extLst>
              </a:tr>
            </a:tbl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200025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Стадии выполнения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473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1314450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Стадии выполнения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81212"/>
            <a:ext cx="11880000" cy="29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43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332053"/>
              </p:ext>
            </p:extLst>
          </p:nvPr>
        </p:nvGraphicFramePr>
        <p:xfrm>
          <a:off x="1344613" y="771525"/>
          <a:ext cx="9900000" cy="53949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491746668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9939971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</a:t>
                      </a:r>
                      <a:r>
                        <a:rPr lang="ru-RU" baseline="0" dirty="0"/>
                        <a:t> столбца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Определение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9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Название</a:t>
                      </a:r>
                      <a:r>
                        <a:rPr lang="ru-RU" sz="1600" baseline="0" dirty="0"/>
                        <a:t> страны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68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Год (1996-2016)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925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Total_weight_kg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Общий вес импортируемого и ре-импортируемого</a:t>
                      </a:r>
                      <a:r>
                        <a:rPr lang="ru-RU" sz="1600" baseline="0" dirty="0"/>
                        <a:t> </a:t>
                      </a:r>
                      <a:r>
                        <a:rPr lang="ru-RU" sz="1600" dirty="0"/>
                        <a:t>шоколада</a:t>
                      </a:r>
                      <a:r>
                        <a:rPr lang="ru-RU" sz="1600" baseline="0" dirty="0"/>
                        <a:t> в страну (кг)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7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availability_of_metro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Наличие метро (да/нет)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1379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Количество</a:t>
                      </a:r>
                      <a:r>
                        <a:rPr lang="ru-RU" sz="1600" baseline="0" dirty="0"/>
                        <a:t> линий метро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6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Количество</a:t>
                      </a:r>
                      <a:r>
                        <a:rPr lang="ru-RU" sz="1600" baseline="0" dirty="0"/>
                        <a:t> станций метро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79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annual_ridership_mill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Пассажиропоток (млн человек)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57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Population_eating_chocolate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Часть населения, которая потребляет шоколад</a:t>
                      </a:r>
                      <a:endParaRPr 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33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Cost_kg_USD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Стоимость 1 кг шоколада в стране (</a:t>
                      </a:r>
                      <a:r>
                        <a:rPr lang="en-US" sz="1600" dirty="0"/>
                        <a:t>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152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Urban_population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Доля</a:t>
                      </a:r>
                      <a:r>
                        <a:rPr lang="ru-RU" sz="1600" baseline="0" dirty="0"/>
                        <a:t> городского населения страны (%)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27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Средняя продолжительность</a:t>
                      </a:r>
                      <a:r>
                        <a:rPr lang="ru-RU" sz="1600" baseline="0" dirty="0"/>
                        <a:t> жизни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135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GDP_USD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ВВП на душу населения (</a:t>
                      </a:r>
                      <a:r>
                        <a:rPr lang="en-US" sz="1600" dirty="0"/>
                        <a:t>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999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Inflation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Процент инфляции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458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kg_per_person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Потребление шоколада</a:t>
                      </a:r>
                      <a:r>
                        <a:rPr lang="ru-RU" sz="1600" baseline="0" dirty="0"/>
                        <a:t> на душу населения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663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kg_per_GDP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Потребление шоколада</a:t>
                      </a:r>
                      <a:r>
                        <a:rPr lang="ru-RU" sz="1600" baseline="0" dirty="0"/>
                        <a:t> на единицу ВВП (шоколадоёмкость экономики)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22860"/>
                  </a:ext>
                </a:extLst>
              </a:tr>
            </a:tbl>
          </a:graphicData>
        </a:graphic>
      </p:graphicFrame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22167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Описание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694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Очистка данных</a:t>
            </a:r>
            <a:r>
              <a:rPr lang="en-US" sz="3200" dirty="0">
                <a:solidFill>
                  <a:schemeClr val="tx2"/>
                </a:solidFill>
              </a:rPr>
              <a:t> (DB Browser for SQLite) 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650755"/>
            <a:ext cx="933481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635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2095</TotalTime>
  <Words>2303</Words>
  <Application>Microsoft Office PowerPoint</Application>
  <PresentationFormat>Широкоэкранный</PresentationFormat>
  <Paragraphs>346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Tw Cen MT</vt:lpstr>
      <vt:lpstr>Wingdings</vt:lpstr>
      <vt:lpstr>Контур</vt:lpstr>
      <vt:lpstr>Влияние метрополитена на любовь к шоколаду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Administrator</dc:creator>
  <cp:lastModifiedBy>Administrator</cp:lastModifiedBy>
  <cp:revision>196</cp:revision>
  <dcterms:created xsi:type="dcterms:W3CDTF">2025-07-02T07:46:59Z</dcterms:created>
  <dcterms:modified xsi:type="dcterms:W3CDTF">2025-07-29T13:54:09Z</dcterms:modified>
</cp:coreProperties>
</file>